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71" r:id="rId4"/>
    <p:sldId id="259" r:id="rId5"/>
    <p:sldId id="263" r:id="rId6"/>
    <p:sldId id="265" r:id="rId7"/>
    <p:sldId id="269" r:id="rId8"/>
    <p:sldId id="266" r:id="rId9"/>
    <p:sldId id="267" r:id="rId10"/>
    <p:sldId id="270" r:id="rId11"/>
    <p:sldId id="288" r:id="rId12"/>
    <p:sldId id="262" r:id="rId13"/>
    <p:sldId id="272" r:id="rId14"/>
    <p:sldId id="273" r:id="rId15"/>
    <p:sldId id="278" r:id="rId16"/>
    <p:sldId id="279" r:id="rId17"/>
    <p:sldId id="280" r:id="rId18"/>
    <p:sldId id="281" r:id="rId19"/>
    <p:sldId id="286" r:id="rId20"/>
    <p:sldId id="282" r:id="rId21"/>
    <p:sldId id="283" r:id="rId22"/>
    <p:sldId id="284" r:id="rId23"/>
    <p:sldId id="285" r:id="rId24"/>
    <p:sldId id="287" r:id="rId25"/>
    <p:sldId id="260" r:id="rId26"/>
    <p:sldId id="274" r:id="rId27"/>
    <p:sldId id="275" r:id="rId28"/>
    <p:sldId id="277" r:id="rId29"/>
    <p:sldId id="289" r:id="rId30"/>
    <p:sldId id="290" r:id="rId31"/>
    <p:sldId id="292" r:id="rId32"/>
    <p:sldId id="293" r:id="rId33"/>
    <p:sldId id="294" r:id="rId34"/>
  </p:sldIdLst>
  <p:sldSz cx="12192000" cy="6858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나눔스퀘어 Bold" panose="020B0600000101010101" pitchFamily="50" charset="-12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80172" autoAdjust="0"/>
  </p:normalViewPr>
  <p:slideViewPr>
    <p:cSldViewPr snapToGrid="0">
      <p:cViewPr varScale="1">
        <p:scale>
          <a:sx n="74" d="100"/>
          <a:sy n="74" d="100"/>
        </p:scale>
        <p:origin x="786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964E0-9ADC-427F-8B8D-FD5EA36BDBB4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97823-C033-41E1-B9DA-34CD8BD61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3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Web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 Computing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발표를 맡게 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학번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임도은이라고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27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영화의 경우도 도서와 마찬가지로 비 또는 눈이 오거나 미세먼지 농도가 높은 경우 추천하게 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날씨가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괜찮은 경우에는 야외활동을 추천하게 됩니다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358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서비스를 통해 제공하는 대표적인 정보로는 날씨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경로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축제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도서 정보입니다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날씨의 경우 하늘 상태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최고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최저 기온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미세먼지 정보 등을 제공하고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영화의 경우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영화명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개봉일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Legs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축제 위치를 기준으로 현재 위치에서의 소요시간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이동경로들을 제공하며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축제는 축제 이름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도착 주소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축제 지역 날씨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책은 책 제목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카테고리 등의 정보를 제공합니다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6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방식으로 저희가 요청하는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살펴보겠습니다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activityType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festSortType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total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위치를 나타내는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파라미터고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activityType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활동 타입을 나타내는 것으로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영화와 책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영화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책으로 설정됩니다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말씀드렸던 축제는 날씨와 관계없이 항상 제공되는 서비스입니다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festSortType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출력될 축제의 순서를 어떻게 정렬할지 설정하는 것으로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소요시간 순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도착시간 순입니다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출력할 활동 수를 지정하는 것으로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개까지 지정이 가능합니다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169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말씀드린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지정해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것을 살펴보겠습니다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위치는 경기도 성남시 분당구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야탑동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activityType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영화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책을 출력하도록 설정하고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festSortType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도착시간 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결과만 출력하도록 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442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날씨를 살펴보면 위치가 설정되고 구름 조금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미세먼지농도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16.42,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미세먼지상태 좋음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나타나고 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파라미터에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지정한 출력 개수가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개이기 때문에 한 개의 영화 정보와 책 정보를 제공하게 되고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061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실외활동으로 강릉 하트불꽃크루즈라는 축제를 추천하게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Legs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출발지와 도착지 정보를 나타내는 것으로 출발지의 위도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경도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정보와 출발시간을 제공하고 있으며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숫자화한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41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파라미터에서 설정한 대로 오후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 도착시간을 기준으로 정보를 제공하고 있다는 것을 확인할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653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경로에 대한 정보를 제공해주는 것으로 걷기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대중교통 이용 두 가지로 나누어 거리와 소요시간 정보를 제공합니다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80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추천하는 축제에 대해 위치와 날씨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미세먼지 정보를 제공합니다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451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홈페이지 소개입니다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메인화면에서는 위치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 개수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축제정보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출력유형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제공할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활동정보로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총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입력받게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61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발표는 아이디어 소개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소개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 설명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홈페이지 소개 및 시연 순으로 진행하겠습니다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619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입력한 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 Item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버튼을 클릭하여 최고의 추천 정보를 확인할 수 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672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0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날씨와 미세먼지를 파악하여 제공하는 최고의 추천 일정을 알려주며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이외에도 다른 활동에 대한 정보를 제공합니다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398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796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시연을 진행하겠습니다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099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97823-C033-41E1-B9DA-34CD8BD619C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395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413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18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38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269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하루의 일과를 계획할 때 먼저 날씨를 확인하고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날씨에 따라 활동들을 검색하여 하루 계획을 짜는 과정에서 불편함을 느꼈고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한번에 계획을 짤 수는 없을까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생각하던 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날씨와 미세먼지 정보를 반영하여 하루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계획을 기획해주는 웹 서비스를 생각하게 되었습니다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430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495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764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530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07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제공하는 웹 서비스는 사용자의 위치정보를 토대로 날씨와 미세먼지 정보를 받아와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날씨에 따라 책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축제 등을 추천해주는 웹 서비스로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하루 일정을 고민하는 누구나 사용할 수 있도록 구성하였습니다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340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990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제공하는 서비스를 순차적으로 살펴보면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위치를 받아 해당 지역의 날씨와 미세먼지 정보를 제공합니다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후 날씨와 미세먼지 정보를 토대로 축제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영화를 추천해주게 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축제의 경우 축제 이름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소요시간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경로들을 나타내며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도서의 경우 책 제목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카테고리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영화는 박스오피스 순위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 제목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개봉일 등의 정보를 제공합니다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723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간단한 시스템 흐름도를 살펴보면 위치정보를 토대로 날씨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미세먼지 정보를 받아와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날씨가 좋은 경우 실외활동으로 축제를 추천하고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날씨가 좋지 않은 경우 실내활동으로 영화나 도서를 추천하게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38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실외 활동인 축제의 시스템 흐름도를 먼저 살펴보면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 또는 눈이 오는 경우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 또는 눈이 와서 추천 드리지 않아요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메시지를 출력하고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미세먼지가 나쁜 경우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미세먼지로 외부활동을 추천하지는 않아요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메시지를 출력하게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경우가 아니라면 추천 관광지를 출력하게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516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실내 활동인 도서의 경우 비 또는 눈이 오는 경우나 미세먼지농도가 높은 경우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추천하게 되며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날씨가 괜찮은 경우에는 야외활동을 추천하게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48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754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135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386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100000">
              <a:srgbClr val="F7F7F7"/>
            </a:gs>
            <a:gs pos="86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08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55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515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3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63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369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318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281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16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D9F58-1DBC-4ACF-BFD4-771F224AA236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7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3.gif"/><Relationship Id="rId5" Type="http://schemas.openxmlformats.org/officeDocument/2006/relationships/image" Target="../media/image6.png"/><Relationship Id="rId1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microsoft.com/office/2007/relationships/hdphoto" Target="../media/hdphoto1.wdp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EF0CDA-0959-4F64-B8C3-3A408F71F729}"/>
              </a:ext>
            </a:extLst>
          </p:cNvPr>
          <p:cNvSpPr txBox="1"/>
          <p:nvPr/>
        </p:nvSpPr>
        <p:spPr>
          <a:xfrm>
            <a:off x="610735" y="2676175"/>
            <a:ext cx="2321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Web  Service Computing 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8A39C-8CA2-4B43-9704-15B7B5427A09}"/>
              </a:ext>
            </a:extLst>
          </p:cNvPr>
          <p:cNvSpPr txBox="1"/>
          <p:nvPr/>
        </p:nvSpPr>
        <p:spPr>
          <a:xfrm>
            <a:off x="706987" y="2830064"/>
            <a:ext cx="4836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todayPlan : 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오늘 뭐하지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068957-140F-4945-8F44-0071FABD81F8}"/>
              </a:ext>
            </a:extLst>
          </p:cNvPr>
          <p:cNvSpPr/>
          <p:nvPr/>
        </p:nvSpPr>
        <p:spPr>
          <a:xfrm>
            <a:off x="334963" y="2676175"/>
            <a:ext cx="275772" cy="8002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A9A88-3570-446A-9E47-D4BC7C67F81F}"/>
              </a:ext>
            </a:extLst>
          </p:cNvPr>
          <p:cNvSpPr txBox="1"/>
          <p:nvPr/>
        </p:nvSpPr>
        <p:spPr>
          <a:xfrm>
            <a:off x="9500161" y="5221119"/>
            <a:ext cx="22526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2014136041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노주영</a:t>
            </a:r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2014136070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송재윤</a:t>
            </a:r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2014136105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임도은</a:t>
            </a:r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44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27671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흐름도 </a:t>
            </a:r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영화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91141" y="2696841"/>
            <a:ext cx="1555531" cy="3888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위치정보 수신 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06672" y="2586481"/>
            <a:ext cx="1783297" cy="60960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위치의 </a:t>
            </a:r>
            <a:endParaRPr lang="en-US" altLang="ko-KR" sz="16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날씨 정보 출력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746672" y="28912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889969" y="2614282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 또는 눈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4889969" y="2891281"/>
            <a:ext cx="828000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106672" y="3842468"/>
            <a:ext cx="1783297" cy="60960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위치의 </a:t>
            </a:r>
            <a:endParaRPr lang="en-US" altLang="ko-KR" sz="16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미세먼지 정보 출력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20" name="직선 연결선 19"/>
          <p:cNvCxnSpPr>
            <a:stCxn id="14" idx="2"/>
          </p:cNvCxnSpPr>
          <p:nvPr/>
        </p:nvCxnSpPr>
        <p:spPr>
          <a:xfrm flipH="1">
            <a:off x="1968906" y="3085724"/>
            <a:ext cx="1" cy="104691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1958396" y="4126248"/>
            <a:ext cx="828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2749461" y="412385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6622134" y="329874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영화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067902" y="3845133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나쁨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4898514" y="4132642"/>
            <a:ext cx="828000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>
            <a:off x="5718216" y="2891281"/>
            <a:ext cx="845850" cy="577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5727008" y="3555156"/>
            <a:ext cx="845850" cy="577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4898514" y="4147269"/>
            <a:ext cx="357211" cy="1226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4889969" y="2887086"/>
            <a:ext cx="422545" cy="2375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588738" y="4707429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else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04014" y="5407822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야외활동 추천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194" name="Picture 2" descr="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027" y="2825842"/>
            <a:ext cx="914646" cy="130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196" name="Picture 4" descr="기억의 밤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6" y="2825842"/>
            <a:ext cx="913846" cy="130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198" name="Picture 6" descr="반드시 잡는다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165" y="2825842"/>
            <a:ext cx="916834" cy="130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10061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3837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제공 정보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66426" y="1795075"/>
            <a:ext cx="7659148" cy="3641503"/>
            <a:chOff x="1957620" y="1795075"/>
            <a:chExt cx="7659148" cy="3641503"/>
          </a:xfrm>
        </p:grpSpPr>
        <p:sp>
          <p:nvSpPr>
            <p:cNvPr id="24" name="직사각형 23"/>
            <p:cNvSpPr/>
            <p:nvPr/>
          </p:nvSpPr>
          <p:spPr>
            <a:xfrm>
              <a:off x="1957623" y="1795075"/>
              <a:ext cx="2042877" cy="67556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Weather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957623" y="2536560"/>
              <a:ext cx="2042877" cy="67556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Movie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957622" y="3278045"/>
              <a:ext cx="2042877" cy="67556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Legs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957621" y="4019530"/>
              <a:ext cx="2042877" cy="67556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Festival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81790" y="1978967"/>
              <a:ext cx="4834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하늘상태정보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오늘의 최고기온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오늘의 최저기온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미세먼지정보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81790" y="2720451"/>
              <a:ext cx="3243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조회 날짜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순위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영화명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개봉일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상영 지역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81790" y="3461935"/>
              <a:ext cx="3153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출발지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도착지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거리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소요시간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이동경로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81789" y="4203422"/>
              <a:ext cx="4031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축제 이름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출발지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도착지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도착 주소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축제 지역 날씨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957620" y="4761015"/>
              <a:ext cx="2042877" cy="67556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Book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81788" y="4944907"/>
              <a:ext cx="3913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책 제목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저자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카테고리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책 설명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출판사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URL,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가격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9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REST 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알고리즘 설명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77681" y="1826253"/>
            <a:ext cx="1555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Request URL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681" y="2226363"/>
            <a:ext cx="11286370" cy="130391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public ResponseEntity&lt;Today&gt; today(@RequestParam(“location”) String location,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		          @RequestParam(name = “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activityType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”, required = false, defaultValue = “0”) String festSortType,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	          @RequestParam(name = “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festSortType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”, required = false, defaultValue = “0”) String festSortType,</a:t>
            </a:r>
            <a:endParaRPr lang="en-US" altLang="ko-KR" sz="14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		          @RequestParam(name = “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total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”, required = false, defaultValue = “3”) int total) {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831606" y="4242903"/>
            <a:ext cx="8778520" cy="1303917"/>
            <a:chOff x="1683862" y="3930386"/>
            <a:chExt cx="8778520" cy="1303917"/>
          </a:xfrm>
        </p:grpSpPr>
        <p:sp>
          <p:nvSpPr>
            <p:cNvPr id="9" name="직사각형 8"/>
            <p:cNvSpPr/>
            <p:nvPr/>
          </p:nvSpPr>
          <p:spPr>
            <a:xfrm>
              <a:off x="1683862" y="3930388"/>
              <a:ext cx="2281266" cy="13039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[activityType]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 : movie, book(default)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 : movie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 : book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932489" y="3930386"/>
              <a:ext cx="2281266" cy="13039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[festSortType]</a:t>
              </a: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 :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소요시간 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(default)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 :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도착시간 순</a:t>
              </a:r>
              <a:endPara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181116" y="3930386"/>
              <a:ext cx="2281266" cy="13039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[total]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ovie, book, festival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의</a:t>
              </a:r>
              <a:endPara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결과 개수 설정</a:t>
              </a:r>
              <a:endPara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(default : 3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최대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10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978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REST 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알고리즘 설명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77681" y="1826253"/>
            <a:ext cx="1555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Request URL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681" y="2226363"/>
            <a:ext cx="11286370" cy="92195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http://wscproject2017.us-east-2.elasticbeanstalk.com/todayplan/today?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location=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경기도 성남시 분당구 야탑동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&amp;festSortType=1&amp;total=1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843671" y="3548424"/>
            <a:ext cx="4754389" cy="238096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Location 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경기도 성남시 분당구 야탑동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activityType : movie, book (default)</a:t>
            </a:r>
          </a:p>
          <a:p>
            <a:pPr algn="ctr"/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festSortType : 1(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도착시간 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total :  1(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개수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995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REST 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알고리즘 설명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90073" y="1281377"/>
            <a:ext cx="10211854" cy="5083845"/>
            <a:chOff x="577681" y="1386403"/>
            <a:chExt cx="10211854" cy="508384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577681" y="1386403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JSON Response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7681" y="1786513"/>
              <a:ext cx="4920294" cy="4683735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{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“recommend” : {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“name” : “festival”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“index” : 0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}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“weather” :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“sky”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구름조금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“tmax” : “6.00“,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“tmin” : “0.00“,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“dustValue” : “16.42“,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“dustGrade”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좋음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“lon” : “127.13016747075172“,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“lat” : “37.412085688027005“,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“addr_depth1”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경기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“addr_depth2”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성남시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“addr_depth3”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분당구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“location”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경기 성남시 분당구 야탑동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“version” : “1“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869241" y="1786513"/>
              <a:ext cx="4920294" cy="224147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{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“movie” : [ </a:t>
              </a:r>
            </a:p>
            <a:p>
              <a:pPr lvl="1"/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{</a:t>
              </a:r>
            </a:p>
            <a:p>
              <a:pPr lvl="1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“rnum” : “1”,</a:t>
              </a:r>
            </a:p>
            <a:p>
              <a:pPr lvl="1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“targetDt” : “2017-12-07”,</a:t>
              </a:r>
            </a:p>
            <a:p>
              <a:pPr lvl="1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“movieNm”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꾼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”,</a:t>
              </a:r>
            </a:p>
            <a:p>
              <a:pPr lvl="1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“openDt” : “2017-11-22”,</a:t>
              </a:r>
            </a:p>
            <a:p>
              <a:pPr lvl="1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“wideArea” : “0105002”</a:t>
              </a:r>
            </a:p>
            <a:p>
              <a:pPr lvl="1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}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 ],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869241" y="4208587"/>
              <a:ext cx="4920294" cy="2261661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“book” : [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“id” : 0,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“title”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미움받을 용기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”,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“author”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기시미 이치로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고가 후미타케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”,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“imageUrl” : “http://bimage.interpark.com/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goods_image/2/8/3/6/226122835s.jpg”,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“categoryId” : “118”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.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2992402" y="1512210"/>
            <a:ext cx="915635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8299992" y="1421912"/>
            <a:ext cx="883575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8383347" y="4023354"/>
            <a:ext cx="716863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책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54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REST 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알고리즘 설명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80545" y="1281377"/>
            <a:ext cx="10630909" cy="5176178"/>
            <a:chOff x="990073" y="1281377"/>
            <a:chExt cx="10630909" cy="51761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990073" y="1281377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JSON Response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90073" y="1773820"/>
              <a:ext cx="10630909" cy="4683735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{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“festival” :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“id” : 0,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“name”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강릉 하트불꽃크루즈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2017”,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“mapX” : “128.8285935985”,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“mapY” : “37.8895291758”,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“startLocation” : 37.412085688027005, 127.13016747075172“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</a:t>
              </a:r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"destLocation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": "37.8895291758, 128.8285935985",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"destAddress":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강원도 강릉시 주문진읍 해안로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1730",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"legs": {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"departure": {</a:t>
              </a:r>
            </a:p>
            <a:p>
              <a:pPr lvl="5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"lat": 37.4120857,</a:t>
              </a:r>
            </a:p>
            <a:p>
              <a:pPr lvl="5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"lon": 127.1301675,</a:t>
              </a:r>
            </a:p>
            <a:p>
              <a:pPr lvl="5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"name": "18 Jangmi-ro 86(palsibyuk)beon-gi, Bundang-gu, Seongnam-si, Gyeonggi-do, South Korea",</a:t>
              </a:r>
            </a:p>
            <a:p>
              <a:pPr lvl="5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"time": "5:54pm",</a:t>
              </a:r>
            </a:p>
            <a:p>
              <a:pPr lvl="5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"timeValue": 1512636896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},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654211" y="1604543"/>
            <a:ext cx="883575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축제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3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REST 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알고리즘 설명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0073" y="1681487"/>
            <a:ext cx="10630800" cy="468373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"arrival": {</a:t>
            </a:r>
          </a:p>
          <a:p>
            <a:pPr lvl="3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37.8895292,</a:t>
            </a:r>
          </a:p>
          <a:p>
            <a:pPr lvl="3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128.8285936,</a:t>
            </a:r>
          </a:p>
          <a:p>
            <a:pPr lvl="3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"name": "184-92 Gyohang-ri, Jumunjin-eup, Gangneung, Gangwon-do, South Korea",</a:t>
            </a:r>
          </a:p>
          <a:p>
            <a:pPr lvl="3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"time": "9:50pm",</a:t>
            </a:r>
          </a:p>
          <a:p>
            <a:pPr lvl="3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"timeValue": 1512651040</a:t>
            </a:r>
          </a:p>
          <a:p>
            <a:pPr lvl="2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2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"distance": "178 km",</a:t>
            </a:r>
          </a:p>
          <a:p>
            <a:pPr lvl="2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"distanceValue": 178434,</a:t>
            </a:r>
          </a:p>
          <a:p>
            <a:pPr lvl="2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"duration": "3 hours 56 mins",</a:t>
            </a:r>
          </a:p>
          <a:p>
            <a:pPr lvl="2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"durationValue": 14144,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990073" y="1281377"/>
            <a:ext cx="1876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JSON Response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107068" y="1512210"/>
            <a:ext cx="2396810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축제 위치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소요시간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9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REST 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알고리즘 설명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990073" y="1281377"/>
            <a:ext cx="1876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JSON Response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81632" y="1681486"/>
            <a:ext cx="4920294" cy="468373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"start": {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37.41295100000001,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127.127247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"end": {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37.754681,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128.878431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"distance": "159 km",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"duration": "2 hours 25 mins",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"instructions": "Bus towards 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강릉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"travelMode": "TRANSIT",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"travel": {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"start": {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37.41295100000001,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127.127247,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"name": "Seongnam",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"time": "6:00pm",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"timeValue": 1512637200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"end": {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37.754681,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128.878431,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"name": "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강릉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"time": "8:25pm",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"timeValue": 1512645900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"duration": "2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시간 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25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"transitName": "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성남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강릉 시외버스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"transitShortName": null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2"/>
            <a:endParaRPr lang="en-US" altLang="ko-KR" sz="11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0073" y="1681487"/>
            <a:ext cx="4920294" cy="468373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"paths": [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{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"start": {</a:t>
            </a:r>
          </a:p>
          <a:p>
            <a:pPr lvl="4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37.4120857,</a:t>
            </a:r>
          </a:p>
          <a:p>
            <a:pPr lvl="4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127.1301675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"end": {</a:t>
            </a:r>
          </a:p>
          <a:p>
            <a:pPr lvl="4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37.41295100000001,</a:t>
            </a:r>
          </a:p>
          <a:p>
            <a:pPr lvl="4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127.127247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"distance": "0.3 km",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"duration": "5 mins",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"instructions": "Walk to Seongnam",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"travelMode": "WALKING",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"travel": {</a:t>
            </a:r>
          </a:p>
          <a:p>
            <a:pPr lvl="4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"start": {</a:t>
            </a:r>
          </a:p>
          <a:p>
            <a:pPr lvl="5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37.4120857,</a:t>
            </a:r>
          </a:p>
          <a:p>
            <a:pPr lvl="5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127.1301675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"end": {</a:t>
            </a:r>
          </a:p>
          <a:p>
            <a:pPr lvl="4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37.41295100000001,</a:t>
            </a:r>
          </a:p>
          <a:p>
            <a:pPr lvl="4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127.127247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"distance": "0.3 km",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"duration": "5 mins"</a:t>
            </a:r>
          </a:p>
          <a:p>
            <a:pPr lvl="2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}</a:t>
            </a:r>
          </a:p>
          <a:p>
            <a:pPr lvl="2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2"/>
            <a:endParaRPr lang="en-US" altLang="ko-KR" sz="9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008432" y="1481432"/>
            <a:ext cx="883575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경로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79531" y="3851030"/>
            <a:ext cx="896815" cy="1811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986348" y="3300047"/>
            <a:ext cx="647699" cy="172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80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0"/>
                <a:lumOff val="100000"/>
              </a:schemeClr>
            </a:gs>
            <a:gs pos="100000">
              <a:srgbClr val="F7F7F7"/>
            </a:gs>
            <a:gs pos="86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REST 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알고리즘 설명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80545" y="1281377"/>
            <a:ext cx="10630909" cy="5176178"/>
            <a:chOff x="990073" y="1281377"/>
            <a:chExt cx="10630909" cy="51761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990073" y="1281377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JSON Response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90073" y="1773820"/>
              <a:ext cx="10630909" cy="4683735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"imgUrl": "http://tong.visitkorea.or.kr/cms/resource/57/2494457_image2_1.jpg",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"recommend":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추천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",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"weather": {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"sky":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구름조금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"tmax": "8.00",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"tmin": "-1.00",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"dustValue": "12.00",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"dustGrade":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좋음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"lon": "128.8286925057188",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"lat": "37.889522491356274",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"addr_depth1":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강원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"addr_depth2":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강릉시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"addr_depth3":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주문진읍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"location":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강원 강릉시 주문진읍 교항리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184-92",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"version": "1"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},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"sortType": "1"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}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],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"response":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성공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}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471469" y="1512210"/>
            <a:ext cx="1249060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축제 지역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51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9511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소개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홈페이지 소개 및 시연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1612"/>
          <a:stretch/>
        </p:blipFill>
        <p:spPr>
          <a:xfrm>
            <a:off x="1439393" y="1589154"/>
            <a:ext cx="9313214" cy="441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4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388EEC-CE84-4761-8076-6DF51E4D4425}"/>
              </a:ext>
            </a:extLst>
          </p:cNvPr>
          <p:cNvCxnSpPr>
            <a:cxnSpLocks/>
          </p:cNvCxnSpPr>
          <p:nvPr/>
        </p:nvCxnSpPr>
        <p:spPr>
          <a:xfrm>
            <a:off x="4852182" y="0"/>
            <a:ext cx="0" cy="208201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5DED211-D4C8-4507-BEA7-CE6B709F5C6A}"/>
              </a:ext>
            </a:extLst>
          </p:cNvPr>
          <p:cNvCxnSpPr>
            <a:cxnSpLocks/>
          </p:cNvCxnSpPr>
          <p:nvPr/>
        </p:nvCxnSpPr>
        <p:spPr>
          <a:xfrm>
            <a:off x="7990449" y="4482000"/>
            <a:ext cx="0" cy="23760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858F1A-1141-405A-949E-31C2AEA2D8DE}"/>
              </a:ext>
            </a:extLst>
          </p:cNvPr>
          <p:cNvSpPr txBox="1"/>
          <p:nvPr/>
        </p:nvSpPr>
        <p:spPr>
          <a:xfrm>
            <a:off x="4685127" y="2182505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CONTENTS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5E2DBC-53D6-473D-A294-579D701C4901}"/>
              </a:ext>
            </a:extLst>
          </p:cNvPr>
          <p:cNvSpPr txBox="1"/>
          <p:nvPr/>
        </p:nvSpPr>
        <p:spPr>
          <a:xfrm>
            <a:off x="5598116" y="282883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01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2D05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AD5E8-D349-431B-A37C-09C7EFF6DD89}"/>
              </a:ext>
            </a:extLst>
          </p:cNvPr>
          <p:cNvSpPr txBox="1"/>
          <p:nvPr/>
        </p:nvSpPr>
        <p:spPr>
          <a:xfrm>
            <a:off x="6093817" y="2828836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아이디어 소개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C9617-20F1-4488-8FE2-EA4E2F56560E}"/>
              </a:ext>
            </a:extLst>
          </p:cNvPr>
          <p:cNvSpPr txBox="1"/>
          <p:nvPr/>
        </p:nvSpPr>
        <p:spPr>
          <a:xfrm>
            <a:off x="5612718" y="319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02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2D05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CC945-F117-42B1-9328-2A09ECFB5A3C}"/>
              </a:ext>
            </a:extLst>
          </p:cNvPr>
          <p:cNvSpPr txBox="1"/>
          <p:nvPr/>
        </p:nvSpPr>
        <p:spPr>
          <a:xfrm>
            <a:off x="6108419" y="31981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소개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0B655-77CA-4C30-9C17-0A31BF4A2A62}"/>
              </a:ext>
            </a:extLst>
          </p:cNvPr>
          <p:cNvSpPr txBox="1"/>
          <p:nvPr/>
        </p:nvSpPr>
        <p:spPr>
          <a:xfrm>
            <a:off x="5612718" y="35675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03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2D05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F4FE19-D813-4585-94B2-5214A0E08261}"/>
              </a:ext>
            </a:extLst>
          </p:cNvPr>
          <p:cNvSpPr txBox="1"/>
          <p:nvPr/>
        </p:nvSpPr>
        <p:spPr>
          <a:xfrm>
            <a:off x="6108419" y="3567500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알고리즘 설명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10B655-77CA-4C30-9C17-0A31BF4A2A62}"/>
              </a:ext>
            </a:extLst>
          </p:cNvPr>
          <p:cNvSpPr txBox="1"/>
          <p:nvPr/>
        </p:nvSpPr>
        <p:spPr>
          <a:xfrm>
            <a:off x="5612718" y="398868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04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2D05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4FE19-D813-4585-94B2-5214A0E08261}"/>
              </a:ext>
            </a:extLst>
          </p:cNvPr>
          <p:cNvSpPr txBox="1"/>
          <p:nvPr/>
        </p:nvSpPr>
        <p:spPr>
          <a:xfrm>
            <a:off x="6108419" y="3988687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소개 및 시연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06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9511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소개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홈페이지 소개 및 시연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1392"/>
          <a:stretch/>
        </p:blipFill>
        <p:spPr>
          <a:xfrm>
            <a:off x="1319221" y="1589154"/>
            <a:ext cx="9553557" cy="454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9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9511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소개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홈페이지 소개 및 시연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1421"/>
          <a:stretch/>
        </p:blipFill>
        <p:spPr>
          <a:xfrm>
            <a:off x="1063219" y="1589154"/>
            <a:ext cx="10065562" cy="478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9511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소개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홈페이지 소개 및 시연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1379"/>
          <a:stretch/>
        </p:blipFill>
        <p:spPr>
          <a:xfrm>
            <a:off x="1365079" y="1589154"/>
            <a:ext cx="9461842" cy="44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9511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소개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홈페이지 소개 및 시연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563"/>
          <a:stretch/>
        </p:blipFill>
        <p:spPr>
          <a:xfrm>
            <a:off x="1391517" y="1589154"/>
            <a:ext cx="9408965" cy="416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2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7521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시연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홈페이지 소개 및 시연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48"/>
          <a:stretch/>
        </p:blipFill>
        <p:spPr>
          <a:xfrm>
            <a:off x="4163158" y="1916724"/>
            <a:ext cx="3865685" cy="336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2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>
            <a:off x="-655384" y="-836109"/>
            <a:ext cx="18780369" cy="11394831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 rot="1899165">
            <a:off x="2652120" y="1379472"/>
            <a:ext cx="42675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92D05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THANK YOU</a:t>
            </a:r>
            <a:endParaRPr lang="ko-KR" altLang="en-US" sz="6000" dirty="0">
              <a:solidFill>
                <a:srgbClr val="92D05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1878576">
            <a:off x="3241162" y="4065152"/>
            <a:ext cx="79047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FOR YOUR ATTENTION</a:t>
            </a:r>
            <a:endParaRPr lang="ko-KR" altLang="en-US" sz="6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94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29306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Domain</a:t>
            </a:r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별 </a:t>
            </a:r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toString()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87517" y="1589154"/>
            <a:ext cx="10616967" cy="4239747"/>
            <a:chOff x="479686" y="1589154"/>
            <a:chExt cx="10616967" cy="42397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9686" y="1589154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Weather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9686" y="1989264"/>
              <a:ext cx="4920294" cy="383963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public String toString()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return "Weather{"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"id=" + id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sky='" + sky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tmax='" + tmax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tmin='" + tmin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dustValue='" + dustValue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dustGrade='" + dustGrade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lon='" + lon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lat='" + lat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addr_depth1='" + addr_depth1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addr_depth2='" + addr_depth2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addr_depth3='" + addr_depth3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location='" + location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version='" + version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'}';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6176359" y="1589154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Movie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76359" y="1989265"/>
              <a:ext cx="4920294" cy="3839636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public String toString()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return "Movie{"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targetDt='" + targetDt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rnum='" + rnum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movieNm='" + movieNm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openDt='" + openDt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wideAreaCd='" + wideArea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'}';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46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29306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Domain</a:t>
            </a:r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별 </a:t>
            </a:r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toString()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87517" y="1589154"/>
            <a:ext cx="10616967" cy="4239747"/>
            <a:chOff x="479686" y="1589154"/>
            <a:chExt cx="10616967" cy="42397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6176359" y="1589154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Festival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76359" y="1989265"/>
              <a:ext cx="4920294" cy="3839636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public String toString()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return "Festival{"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"id=" + id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name='" + name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mapX='" + mapX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mapY='" + mapY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startLocation='" + startLocation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destLocation='" + destLocation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destAddress='" + destAddress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legs=" + legs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imgUrl='" + imgUrl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recommend='" + recommend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weather=" + weather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sortType='" + sortType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'}';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9686" y="1589154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Legs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9686" y="1989264"/>
              <a:ext cx="4920294" cy="383963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public String toString()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return "Legs{"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"departure=" + departure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arrival=" + arrival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distance='" + distance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duration='" + duration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paths=" + paths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'}';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29306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Domain</a:t>
            </a:r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별 </a:t>
            </a:r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toString()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87517" y="1589154"/>
            <a:ext cx="10616967" cy="4239747"/>
            <a:chOff x="479686" y="1589154"/>
            <a:chExt cx="10616967" cy="42397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9686" y="1589154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Book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9686" y="1989264"/>
              <a:ext cx="4920294" cy="383963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public String toString()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return "Book{"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"id=" + id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title='" + title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author='" + author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imageUrl='" + imageUrl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categoryId='" + categoryId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categoryName='" + categoryName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description='" + description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publisher='" + publisher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link='" + link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mobileLink='" + mobileLink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price=" + price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'}';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}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6176359" y="1589154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Today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176359" y="1989265"/>
              <a:ext cx="4920294" cy="3839636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public String toString()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return "Today{"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"recommend='" + recommend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weather=" + weather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movie=" + movie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book=" + book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festival=" + festival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response=" + response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'}';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024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2009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Service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787517" y="1589154"/>
            <a:ext cx="1876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BookService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7516" y="1989264"/>
            <a:ext cx="10300897" cy="38396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headers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endParaRPr lang="en-US" altLang="ko-KR" sz="14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headers.add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("Content-Type", "application/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json;charset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=UTF-8");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//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headers.add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("Authorization", "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KakaoAK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a4330178b5106aa974e333858b635131");</a:t>
            </a:r>
          </a:p>
          <a:p>
            <a:endParaRPr lang="en-US" altLang="ko-KR" sz="14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request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(headers);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ResponseEntity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&lt;String&gt; response = null;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URI url =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UriComponentsBuilder.fromUriString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("http://book.interpark.com/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bestSeller.api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("key", "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interpark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("output", "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("categoryId", "100")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.build()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toUri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  <a:endParaRPr lang="en-US" altLang="ko-KR" sz="14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313434" y="1819987"/>
            <a:ext cx="1244251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도서 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URL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81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3195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선정배경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아이디어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42078" y="2215662"/>
            <a:ext cx="539476" cy="167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94018" y="1589154"/>
            <a:ext cx="11203964" cy="2062028"/>
            <a:chOff x="604105" y="1446103"/>
            <a:chExt cx="12193380" cy="236975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1074" y="1451095"/>
              <a:ext cx="3317963" cy="236476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105" y="1451096"/>
              <a:ext cx="3346970" cy="236476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69038" y="1446103"/>
              <a:ext cx="2699010" cy="236975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8048" y="1451095"/>
              <a:ext cx="2829437" cy="2364765"/>
            </a:xfrm>
            <a:prstGeom prst="rect">
              <a:avLst/>
            </a:prstGeom>
          </p:spPr>
        </p:pic>
      </p:grpSp>
      <p:sp>
        <p:nvSpPr>
          <p:cNvPr id="17" name="아래쪽 화살표 16"/>
          <p:cNvSpPr/>
          <p:nvPr/>
        </p:nvSpPr>
        <p:spPr>
          <a:xfrm>
            <a:off x="5955324" y="4362326"/>
            <a:ext cx="281353" cy="4484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495925" y="4857302"/>
            <a:ext cx="5200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“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한번에 계획을 짤 수 없을까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?”</a:t>
            </a:r>
            <a:endParaRPr lang="en-US" altLang="ko-KR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495925" y="3908892"/>
            <a:ext cx="5200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일일히 날씨를 확인해 하루 계획을 짜야하는 불편함</a:t>
            </a:r>
            <a:endParaRPr lang="en-US" altLang="ko-KR" sz="28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아래쪽 화살표 20"/>
          <p:cNvSpPr/>
          <p:nvPr/>
        </p:nvSpPr>
        <p:spPr>
          <a:xfrm>
            <a:off x="5955322" y="5258215"/>
            <a:ext cx="281353" cy="4484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495925" y="5799759"/>
            <a:ext cx="5200150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무료한 하루를 채워줄 반짝이는 기획 </a:t>
            </a:r>
            <a:endParaRPr lang="en-US" altLang="ko-KR" sz="28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05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2009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Service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787517" y="1589154"/>
            <a:ext cx="1876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FestivalService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7516" y="1989264"/>
            <a:ext cx="10300897" cy="38396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null;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URLConnection connection = null;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Document doc = null;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try {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url = new URL("http://api.visitkorea.or.kr/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openapi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/service/rest/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KorService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searchFestival?ServiceKey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=" + serviceKey_Decoder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    + "&amp;arrange=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A&amp;listYN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Y&amp;pageNo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=1&amp;numOfRows=10&amp;MobileOS=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ETC&amp;MobileApp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AppTest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    + "&amp;eventStartDate=" + eventStartDate);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connection =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url.openConnection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doc =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parseXML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connection.getInputStream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} catch (Exception e) {}</a:t>
            </a:r>
            <a:endParaRPr lang="en-US" altLang="ko-KR" sz="14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313434" y="1819987"/>
            <a:ext cx="1415772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축제 좌표 리스트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89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2009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Service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787517" y="1589154"/>
            <a:ext cx="1876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BookService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7516" y="1989264"/>
            <a:ext cx="10300897" cy="38396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for(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=0;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festivals.size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++) {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//for(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=0;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festivalTotal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++) {</a:t>
            </a:r>
          </a:p>
          <a:p>
            <a:endParaRPr lang="en-US" altLang="ko-KR" sz="14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headers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headers.add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("Content-Type", "application/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json;charset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=UTF-8");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request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(headers);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ResponseEntity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&lt;String&gt; response = null;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URI url =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UriComponentsBuilder.fromUriString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("https://maps.googleapis.com/maps/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/directions/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json?key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=AIzaSyAY8nrL5q2WEN5L1mr6nyeC1NwJ5Va0W2Q&amp;mode=transit")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("destination",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festivals.get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getDestLocation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("origin", origin)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    .build()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toUri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  <a:endParaRPr lang="en-US" altLang="ko-KR" sz="14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230078" y="1819987"/>
            <a:ext cx="1415772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소요시간 및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60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2009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Service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787517" y="1589154"/>
            <a:ext cx="1876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MovieService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7516" y="1989264"/>
            <a:ext cx="10300897" cy="38396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headers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headers.add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("Content-Type", "application/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json;charset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=UTF-8");</a:t>
            </a:r>
          </a:p>
          <a:p>
            <a:endParaRPr lang="en-US" altLang="ko-KR" sz="14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request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(headers);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ResponseEntity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&lt;String&gt; response = null;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URI url =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UriComponentsBuilder.fromUriString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("http://www.kobis.or.kr/kobisopenapi/webservice/rest/boxoffice/searchDailyBoxOfficeList.json?")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("key", "e02513baa82320de545208781377a3c1")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targetDt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targetDt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wideArea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wideArea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.build()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toUri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  <a:endParaRPr lang="en-US" altLang="ko-KR" sz="14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130691" y="1819987"/>
            <a:ext cx="1614545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지역 영화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89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2009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Service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787517" y="1589154"/>
            <a:ext cx="1876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WeatherService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7516" y="1989264"/>
            <a:ext cx="10300897" cy="38396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headers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endParaRPr lang="en-US" altLang="ko-KR" sz="14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headers.add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("Content-Type", "application/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json;charset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=UTF-8");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headers.add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("Authorization", "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KakaoAK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a4330178b5106aa974e333858b635131");</a:t>
            </a:r>
          </a:p>
          <a:p>
            <a:endParaRPr lang="en-US" altLang="ko-KR" sz="14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request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(headers);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ResponseEntity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&lt;String&gt; response = null;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URI url =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UriComponentsBuilder.fromUriString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("https://dapi.kakao.com/v2/local/geo/coord2address?")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("y",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weather.getLat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("x",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weather.getLon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.build()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toUri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  <a:endParaRPr lang="en-US" altLang="ko-KR" sz="14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292595" y="1819987"/>
            <a:ext cx="1290738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위도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경도 파싱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17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7315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목적 및 대상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아이디어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842071" y="1776727"/>
            <a:ext cx="450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오늘 뭐 할지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고민하는 당신을 위한 </a:t>
            </a:r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todayPlan : </a:t>
            </a:r>
          </a:p>
          <a:p>
            <a:pPr algn="ctr"/>
            <a:r>
              <a:rPr lang="ko-KR" altLang="en-US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오늘 뭐하지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0" y="5539154"/>
            <a:ext cx="121920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9"/>
          <a:stretch/>
        </p:blipFill>
        <p:spPr>
          <a:xfrm>
            <a:off x="2197867" y="4585780"/>
            <a:ext cx="1151547" cy="95337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46"/>
          <a:stretch/>
        </p:blipFill>
        <p:spPr>
          <a:xfrm>
            <a:off x="5887386" y="4294678"/>
            <a:ext cx="744945" cy="582204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2" r="15435" b="22660"/>
          <a:stretch/>
        </p:blipFill>
        <p:spPr>
          <a:xfrm>
            <a:off x="8008610" y="3853194"/>
            <a:ext cx="514005" cy="5832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47"/>
          <a:stretch/>
        </p:blipFill>
        <p:spPr>
          <a:xfrm>
            <a:off x="9711837" y="3065077"/>
            <a:ext cx="695507" cy="58320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90"/>
          <a:stretch/>
        </p:blipFill>
        <p:spPr>
          <a:xfrm>
            <a:off x="3652614" y="3139757"/>
            <a:ext cx="716371" cy="58320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b="19405"/>
          <a:stretch/>
        </p:blipFill>
        <p:spPr>
          <a:xfrm>
            <a:off x="1305842" y="3242293"/>
            <a:ext cx="756040" cy="5832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1183083" y="2837849"/>
            <a:ext cx="102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Location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484693" y="2739647"/>
            <a:ext cx="1052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Weather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913289" y="3981492"/>
            <a:ext cx="693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Book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7879769" y="3512155"/>
            <a:ext cx="771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Movie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9599849" y="2679811"/>
            <a:ext cx="919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Festival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타원형 설명선 1"/>
          <p:cNvSpPr/>
          <p:nvPr/>
        </p:nvSpPr>
        <p:spPr>
          <a:xfrm>
            <a:off x="3386816" y="3845665"/>
            <a:ext cx="1504463" cy="1252114"/>
          </a:xfrm>
          <a:prstGeom prst="wedgeEllipseCallout">
            <a:avLst>
              <a:gd name="adj1" fmla="val -58812"/>
              <a:gd name="adj2" fmla="val 3482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무료한 시간을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보내고 있는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누구나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17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30428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프로젝트에 활용한 </a:t>
            </a:r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2429605" y="1606920"/>
            <a:ext cx="5980300" cy="3660540"/>
            <a:chOff x="2257847" y="1606919"/>
            <a:chExt cx="7332793" cy="486779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47"/>
            <a:stretch/>
          </p:blipFill>
          <p:spPr>
            <a:xfrm>
              <a:off x="2299920" y="5646714"/>
              <a:ext cx="987448" cy="828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7" b="19405"/>
            <a:stretch/>
          </p:blipFill>
          <p:spPr>
            <a:xfrm>
              <a:off x="2257847" y="1606919"/>
              <a:ext cx="1027345" cy="79248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846"/>
            <a:stretch/>
          </p:blipFill>
          <p:spPr>
            <a:xfrm>
              <a:off x="2263920" y="3545532"/>
              <a:ext cx="1059448" cy="828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02" r="15435" b="22660"/>
            <a:stretch/>
          </p:blipFill>
          <p:spPr>
            <a:xfrm>
              <a:off x="2417885" y="4596123"/>
              <a:ext cx="729761" cy="8280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3317295" y="1803104"/>
              <a:ext cx="1028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Location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3323368" y="3759477"/>
              <a:ext cx="6931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Book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3323368" y="4806199"/>
              <a:ext cx="7716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Movie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3323368" y="5860659"/>
              <a:ext cx="9194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Festival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9680" y="2777102"/>
              <a:ext cx="1027069" cy="4824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871" b="88710" l="529" r="97884">
                          <a14:foregroundMark x1="3307" y1="29032" x2="3307" y2="76613"/>
                          <a14:foregroundMark x1="9656" y1="40323" x2="12698" y2="45968"/>
                          <a14:foregroundMark x1="14418" y1="33065" x2="14815" y2="56452"/>
                          <a14:foregroundMark x1="19841" y1="40323" x2="24339" y2="47581"/>
                          <a14:foregroundMark x1="26720" y1="37903" x2="29101" y2="43548"/>
                          <a14:foregroundMark x1="39418" y1="40323" x2="40608" y2="40323"/>
                          <a14:foregroundMark x1="45370" y1="45968" x2="45635" y2="47581"/>
                          <a14:foregroundMark x1="53704" y1="41935" x2="54365" y2="54839"/>
                          <a14:foregroundMark x1="58598" y1="45968" x2="58201" y2="53226"/>
                          <a14:foregroundMark x1="61243" y1="43548" x2="61243" y2="43548"/>
                          <a14:foregroundMark x1="67857" y1="67742" x2="67857" y2="67742"/>
                          <a14:foregroundMark x1="74471" y1="43548" x2="74471" y2="43548"/>
                          <a14:foregroundMark x1="79630" y1="43548" x2="79630" y2="43548"/>
                          <a14:foregroundMark x1="84656" y1="45968" x2="84656" y2="45968"/>
                          <a14:foregroundMark x1="92725" y1="69355" x2="92725" y2="69355"/>
                          <a14:backgroundMark x1="41138" y1="47581" x2="41138" y2="47581"/>
                          <a14:backgroundMark x1="75397" y1="50806" x2="75397" y2="50806"/>
                        </a14:backgroundRemoval>
                      </a14:imgEffect>
                    </a14:imgLayer>
                  </a14:imgProps>
                </a:ext>
              </a:extLst>
            </a:blip>
            <a:srcRect l="2020" t="-1" b="7614"/>
            <a:stretch/>
          </p:blipFill>
          <p:spPr>
            <a:xfrm>
              <a:off x="6719680" y="1781152"/>
              <a:ext cx="2870960" cy="44401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90"/>
            <a:stretch/>
          </p:blipFill>
          <p:spPr>
            <a:xfrm>
              <a:off x="2285094" y="2603922"/>
              <a:ext cx="972850" cy="792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3317295" y="2818247"/>
              <a:ext cx="1052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Weather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026" name="Picture 2" descr="http://pds20.egloos.com/pmf/201103/10/58/d0036058_4d781aa0184ed.gif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485"/>
            <a:stretch/>
          </p:blipFill>
          <p:spPr bwMode="auto">
            <a:xfrm>
              <a:off x="6719680" y="3718332"/>
              <a:ext cx="1708815" cy="48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299" b="100000" l="839" r="99161">
                          <a14:foregroundMark x1="10192" y1="39655" x2="10192" y2="39655"/>
                          <a14:foregroundMark x1="18345" y1="39655" x2="18345" y2="39655"/>
                          <a14:foregroundMark x1="17506" y1="43678" x2="17506" y2="43678"/>
                          <a14:foregroundMark x1="17266" y1="52874" x2="17266" y2="52874"/>
                          <a14:foregroundMark x1="12470" y1="43678" x2="12470" y2="43678"/>
                          <a14:foregroundMark x1="20264" y1="51724" x2="20264" y2="51724"/>
                          <a14:foregroundMark x1="17146" y1="32184" x2="17146" y2="32184"/>
                          <a14:foregroundMark x1="22302" y1="32759" x2="22302" y2="32759"/>
                          <a14:foregroundMark x1="23141" y1="48851" x2="23141" y2="48851"/>
                          <a14:foregroundMark x1="25779" y1="60920" x2="25779" y2="60920"/>
                          <a14:foregroundMark x1="17986" y1="28736" x2="17986" y2="28736"/>
                          <a14:foregroundMark x1="59353" y1="26437" x2="59353" y2="26437"/>
                          <a14:foregroundMark x1="61151" y1="48851" x2="61151" y2="48851"/>
                          <a14:foregroundMark x1="64149" y1="27011" x2="64149" y2="27011"/>
                          <a14:foregroundMark x1="66787" y1="35057" x2="66787" y2="35057"/>
                          <a14:foregroundMark x1="70264" y1="29310" x2="70264" y2="29310"/>
                          <a14:foregroundMark x1="72902" y1="36782" x2="72902" y2="36782"/>
                          <a14:foregroundMark x1="69544" y1="50575" x2="69544" y2="50575"/>
                          <a14:foregroundMark x1="76859" y1="25287" x2="76859" y2="25287"/>
                          <a14:foregroundMark x1="77818" y1="40805" x2="77818" y2="40805"/>
                          <a14:foregroundMark x1="81894" y1="40230" x2="81894" y2="40230"/>
                          <a14:foregroundMark x1="82254" y1="24713" x2="82254" y2="24713"/>
                          <a14:foregroundMark x1="88609" y1="27586" x2="88609" y2="27586"/>
                          <a14:foregroundMark x1="87410" y1="40230" x2="87410" y2="40230"/>
                          <a14:foregroundMark x1="89688" y1="35057" x2="89688" y2="35057"/>
                          <a14:foregroundMark x1="86331" y1="50000" x2="86331" y2="50000"/>
                          <a14:foregroundMark x1="92446" y1="26437" x2="92446" y2="26437"/>
                          <a14:foregroundMark x1="95324" y1="35057" x2="95324" y2="35057"/>
                          <a14:foregroundMark x1="10671" y1="63218" x2="10671" y2="63218"/>
                          <a14:foregroundMark x1="27698" y1="56897" x2="27698" y2="56897"/>
                          <a14:backgroundMark x1="59952" y1="49425" x2="59952" y2="49425"/>
                          <a14:backgroundMark x1="60671" y1="31034" x2="60671" y2="31034"/>
                          <a14:backgroundMark x1="87410" y1="31034" x2="87410" y2="31034"/>
                          <a14:backgroundMark x1="92926" y1="34483" x2="92926" y2="34483"/>
                        </a14:backgroundRemoval>
                      </a14:imgEffect>
                    </a14:imgLayer>
                  </a14:imgProps>
                </a:ext>
              </a:extLst>
            </a:blip>
            <a:srcRect l="5602" b="21965"/>
            <a:stretch/>
          </p:blipFill>
          <p:spPr>
            <a:xfrm>
              <a:off x="6719680" y="4820040"/>
              <a:ext cx="2182664" cy="37644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3571" b="96429" l="0" r="99187">
                          <a14:foregroundMark x1="34553" y1="46429" x2="34553" y2="46429"/>
                          <a14:foregroundMark x1="39024" y1="59524" x2="39024" y2="59524"/>
                          <a14:foregroundMark x1="46748" y1="55952" x2="46748" y2="55952"/>
                          <a14:foregroundMark x1="55691" y1="61905" x2="55691" y2="61905"/>
                          <a14:foregroundMark x1="62602" y1="50000" x2="62602" y2="50000"/>
                          <a14:foregroundMark x1="71138" y1="58333" x2="71138" y2="58333"/>
                          <a14:foregroundMark x1="80894" y1="48810" x2="80894" y2="48810"/>
                          <a14:backgroundMark x1="14634" y1="55952" x2="14634" y2="55952"/>
                          <a14:backgroundMark x1="18699" y1="52381" x2="18699" y2="52381"/>
                        </a14:backgroundRemoval>
                      </a14:imgEffect>
                    </a14:imgLayer>
                  </a14:imgProps>
                </a:ext>
              </a:extLst>
            </a:blip>
            <a:srcRect l="4812" b="6068"/>
            <a:stretch/>
          </p:blipFill>
          <p:spPr>
            <a:xfrm>
              <a:off x="6719680" y="5834150"/>
              <a:ext cx="1344761" cy="453127"/>
            </a:xfrm>
            <a:prstGeom prst="rect">
              <a:avLst/>
            </a:prstGeom>
          </p:spPr>
        </p:pic>
        <p:cxnSp>
          <p:nvCxnSpPr>
            <p:cNvPr id="22" name="직선 연결선 21"/>
            <p:cNvCxnSpPr>
              <a:stCxn id="55" idx="3"/>
            </p:cNvCxnSpPr>
            <p:nvPr/>
          </p:nvCxnSpPr>
          <p:spPr>
            <a:xfrm flipV="1">
              <a:off x="4345462" y="1995854"/>
              <a:ext cx="2275146" cy="0"/>
            </a:xfrm>
            <a:prstGeom prst="line">
              <a:avLst/>
            </a:prstGeom>
            <a:ln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16" idx="3"/>
            </p:cNvCxnSpPr>
            <p:nvPr/>
          </p:nvCxnSpPr>
          <p:spPr>
            <a:xfrm>
              <a:off x="4369506" y="3018302"/>
              <a:ext cx="2251102" cy="0"/>
            </a:xfrm>
            <a:prstGeom prst="line">
              <a:avLst/>
            </a:prstGeom>
            <a:ln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56" idx="3"/>
              <a:endCxn id="1026" idx="1"/>
            </p:cNvCxnSpPr>
            <p:nvPr/>
          </p:nvCxnSpPr>
          <p:spPr>
            <a:xfrm>
              <a:off x="4016506" y="3959532"/>
              <a:ext cx="2592000" cy="0"/>
            </a:xfrm>
            <a:prstGeom prst="line">
              <a:avLst/>
            </a:prstGeom>
            <a:ln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57" idx="3"/>
              <a:endCxn id="15" idx="1"/>
            </p:cNvCxnSpPr>
            <p:nvPr/>
          </p:nvCxnSpPr>
          <p:spPr>
            <a:xfrm>
              <a:off x="4095054" y="5006254"/>
              <a:ext cx="2520000" cy="0"/>
            </a:xfrm>
            <a:prstGeom prst="line">
              <a:avLst/>
            </a:prstGeom>
            <a:ln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58" idx="3"/>
              <a:endCxn id="19" idx="1"/>
            </p:cNvCxnSpPr>
            <p:nvPr/>
          </p:nvCxnSpPr>
          <p:spPr>
            <a:xfrm>
              <a:off x="4242850" y="6060714"/>
              <a:ext cx="2376000" cy="0"/>
            </a:xfrm>
            <a:prstGeom prst="line">
              <a:avLst/>
            </a:prstGeom>
            <a:ln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2560125" y="5508729"/>
            <a:ext cx="3417684" cy="656000"/>
            <a:chOff x="2560125" y="5568882"/>
            <a:chExt cx="3417684" cy="6560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125" y="5568882"/>
              <a:ext cx="595161" cy="656000"/>
            </a:xfrm>
            <a:prstGeom prst="rect">
              <a:avLst/>
            </a:prstGeom>
          </p:spPr>
        </p:pic>
        <p:grpSp>
          <p:nvGrpSpPr>
            <p:cNvPr id="12" name="그룹 11"/>
            <p:cNvGrpSpPr/>
            <p:nvPr/>
          </p:nvGrpSpPr>
          <p:grpSpPr>
            <a:xfrm>
              <a:off x="3298597" y="5769014"/>
              <a:ext cx="2679212" cy="400110"/>
              <a:chOff x="3450997" y="4958096"/>
              <a:chExt cx="2679212" cy="40011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2BCBDC1-C8C5-4559-9732-439DFBA648D8}"/>
                  </a:ext>
                </a:extLst>
              </p:cNvPr>
              <p:cNvSpPr txBox="1"/>
              <p:nvPr/>
            </p:nvSpPr>
            <p:spPr>
              <a:xfrm>
                <a:off x="3450997" y="4958096"/>
                <a:ext cx="7825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pc="-15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Route</a:t>
                </a:r>
                <a:endPara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  <p:cxnSp>
            <p:nvCxnSpPr>
              <p:cNvPr id="29" name="직선 연결선 28"/>
              <p:cNvCxnSpPr>
                <a:stCxn id="26" idx="3"/>
                <a:endCxn id="17" idx="1"/>
              </p:cNvCxnSpPr>
              <p:nvPr/>
            </p:nvCxnSpPr>
            <p:spPr>
              <a:xfrm>
                <a:off x="4233584" y="5158151"/>
                <a:ext cx="1896625" cy="13309"/>
              </a:xfrm>
              <a:prstGeom prst="line">
                <a:avLst/>
              </a:prstGeom>
              <a:ln>
                <a:tailEnd type="oval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809" y="5679720"/>
            <a:ext cx="2137071" cy="4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5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6674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제공 서비스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456660" y="1803104"/>
            <a:ext cx="5017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위치를 받아 해당 지역의 날씨 정보 제공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349257" y="3406148"/>
            <a:ext cx="5232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 및 미세먼지 정보를 토대로 다양한 활동을 추천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803168" y="4199048"/>
            <a:ext cx="4324700" cy="1375565"/>
            <a:chOff x="3798695" y="3135548"/>
            <a:chExt cx="4324700" cy="1375565"/>
          </a:xfrm>
        </p:grpSpPr>
        <p:grpSp>
          <p:nvGrpSpPr>
            <p:cNvPr id="25" name="그룹 24"/>
            <p:cNvGrpSpPr/>
            <p:nvPr/>
          </p:nvGrpSpPr>
          <p:grpSpPr>
            <a:xfrm>
              <a:off x="3798695" y="3144710"/>
              <a:ext cx="855429" cy="1366403"/>
              <a:chOff x="5668285" y="2991533"/>
              <a:chExt cx="855429" cy="1366403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5668285" y="3145053"/>
                <a:ext cx="36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5668285" y="3145053"/>
                <a:ext cx="0" cy="5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5671219" y="3684313"/>
                <a:ext cx="36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5668285" y="3670485"/>
                <a:ext cx="0" cy="5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5671219" y="4209745"/>
                <a:ext cx="36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BCBDC1-C8C5-4559-9732-439DFBA648D8}"/>
                  </a:ext>
                </a:extLst>
              </p:cNvPr>
              <p:cNvSpPr txBox="1"/>
              <p:nvPr/>
            </p:nvSpPr>
            <p:spPr>
              <a:xfrm>
                <a:off x="6050508" y="2991533"/>
                <a:ext cx="4732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spc="-15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축제</a:t>
                </a:r>
                <a:endPara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BCBDC1-C8C5-4559-9732-439DFBA648D8}"/>
                  </a:ext>
                </a:extLst>
              </p:cNvPr>
              <p:cNvSpPr txBox="1"/>
              <p:nvPr/>
            </p:nvSpPr>
            <p:spPr>
              <a:xfrm>
                <a:off x="6050508" y="3530424"/>
                <a:ext cx="4732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도</a:t>
                </a:r>
                <a:r>
                  <a:rPr lang="ko-KR" altLang="en-US" sz="1400" spc="-15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서</a:t>
                </a:r>
                <a:endPara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2BCBDC1-C8C5-4559-9732-439DFBA648D8}"/>
                  </a:ext>
                </a:extLst>
              </p:cNvPr>
              <p:cNvSpPr txBox="1"/>
              <p:nvPr/>
            </p:nvSpPr>
            <p:spPr>
              <a:xfrm>
                <a:off x="6050508" y="4050159"/>
                <a:ext cx="4732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spc="-15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영화</a:t>
                </a:r>
                <a:endPara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cxnSp>
          <p:nvCxnSpPr>
            <p:cNvPr id="40" name="직선 화살표 연결선 39"/>
            <p:cNvCxnSpPr/>
            <p:nvPr/>
          </p:nvCxnSpPr>
          <p:spPr>
            <a:xfrm>
              <a:off x="4654124" y="3289437"/>
              <a:ext cx="121626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>
              <a:off x="4654124" y="3837489"/>
              <a:ext cx="121626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>
              <a:off x="4654124" y="4353049"/>
              <a:ext cx="121626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5870392" y="3135548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축제 이름</a:t>
              </a:r>
              <a:r>
                <a:rPr lang="en-US" altLang="ko-KR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소요시간</a:t>
              </a:r>
              <a:r>
                <a:rPr lang="en-US" altLang="ko-KR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경로</a:t>
              </a:r>
              <a:endPara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5870392" y="3679239"/>
              <a:ext cx="2253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책 제목</a:t>
              </a:r>
              <a:r>
                <a:rPr lang="en-US" altLang="ko-KR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저자</a:t>
              </a:r>
              <a:r>
                <a:rPr lang="en-US" altLang="ko-KR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카테고리</a:t>
              </a:r>
              <a:r>
                <a:rPr lang="en-US" altLang="ko-KR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출판사 등</a:t>
              </a:r>
              <a:endPara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5870392" y="4199160"/>
              <a:ext cx="18661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순위</a:t>
              </a:r>
              <a:r>
                <a:rPr lang="en-US" altLang="ko-KR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영화 제목</a:t>
              </a:r>
              <a:r>
                <a:rPr lang="en-US" altLang="ko-KR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개봉일 등</a:t>
              </a:r>
              <a:endPara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134456" y="2613248"/>
            <a:ext cx="5662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위치를 받아 해당 지역의 미세먼지 정보 제공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0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20152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흐름도 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687384" y="2213325"/>
            <a:ext cx="6817233" cy="2555798"/>
            <a:chOff x="1539592" y="1940763"/>
            <a:chExt cx="6817233" cy="2555798"/>
          </a:xfrm>
        </p:grpSpPr>
        <p:sp>
          <p:nvSpPr>
            <p:cNvPr id="24" name="직사각형 23"/>
            <p:cNvSpPr/>
            <p:nvPr/>
          </p:nvSpPr>
          <p:spPr>
            <a:xfrm>
              <a:off x="1539592" y="3184259"/>
              <a:ext cx="1555531" cy="38888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위치정보 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630733" y="2824884"/>
              <a:ext cx="1276287" cy="3888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날씨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6433" y="3573142"/>
              <a:ext cx="1290587" cy="3888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미세먼지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" name="왼쪽 대괄호 1"/>
            <p:cNvSpPr/>
            <p:nvPr/>
          </p:nvSpPr>
          <p:spPr>
            <a:xfrm>
              <a:off x="3389631" y="3007980"/>
              <a:ext cx="226802" cy="75956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>
              <a:stCxn id="2" idx="1"/>
              <a:endCxn id="24" idx="3"/>
            </p:cNvCxnSpPr>
            <p:nvPr/>
          </p:nvCxnSpPr>
          <p:spPr>
            <a:xfrm flipH="1" flipV="1">
              <a:off x="3095123" y="3378701"/>
              <a:ext cx="2945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왼쪽 대괄호 15"/>
            <p:cNvSpPr/>
            <p:nvPr/>
          </p:nvSpPr>
          <p:spPr>
            <a:xfrm flipH="1">
              <a:off x="4907020" y="3007980"/>
              <a:ext cx="226802" cy="75956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048223" y="2288022"/>
              <a:ext cx="893738" cy="3888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실내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48222" y="4107761"/>
              <a:ext cx="893739" cy="3888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실외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11" name="직선 연결선 10"/>
            <p:cNvCxnSpPr>
              <a:stCxn id="16" idx="1"/>
            </p:cNvCxnSpPr>
            <p:nvPr/>
          </p:nvCxnSpPr>
          <p:spPr>
            <a:xfrm>
              <a:off x="5133822" y="3387761"/>
              <a:ext cx="914400" cy="91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6200000">
              <a:off x="5133822" y="2482422"/>
              <a:ext cx="914400" cy="91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왼쪽 대괄호 27"/>
            <p:cNvSpPr/>
            <p:nvPr/>
          </p:nvSpPr>
          <p:spPr>
            <a:xfrm>
              <a:off x="7232237" y="2102641"/>
              <a:ext cx="226802" cy="75956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/>
            <p:cNvCxnSpPr>
              <a:stCxn id="28" idx="1"/>
            </p:cNvCxnSpPr>
            <p:nvPr/>
          </p:nvCxnSpPr>
          <p:spPr>
            <a:xfrm flipH="1" flipV="1">
              <a:off x="6937729" y="2473362"/>
              <a:ext cx="2945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459039" y="1940763"/>
              <a:ext cx="893738" cy="3888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영화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463087" y="2667803"/>
              <a:ext cx="893738" cy="3888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도서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 flipH="1" flipV="1">
              <a:off x="6937729" y="4302161"/>
              <a:ext cx="50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7459039" y="4107761"/>
              <a:ext cx="893738" cy="3888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축제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27671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흐름도 </a:t>
            </a:r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축제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94086" y="1808818"/>
            <a:ext cx="1555531" cy="3888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위치정보 수신 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09617" y="1698458"/>
            <a:ext cx="1783297" cy="60960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위치의 </a:t>
            </a:r>
            <a:endParaRPr lang="en-US" altLang="ko-KR" sz="16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날씨 정보 출력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2949617" y="2003259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092914" y="1726259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 또는 눈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5092914" y="2003258"/>
            <a:ext cx="82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920914" y="1833981"/>
            <a:ext cx="2983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또는 눈이 와서 추천 드리지 않아요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309617" y="2954445"/>
            <a:ext cx="1783297" cy="60960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위치의 </a:t>
            </a:r>
            <a:endParaRPr lang="en-US" altLang="ko-KR" sz="16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미세먼지 정보 출력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2952406" y="323582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24" idx="2"/>
          </p:cNvCxnSpPr>
          <p:nvPr/>
        </p:nvCxnSpPr>
        <p:spPr>
          <a:xfrm flipH="1">
            <a:off x="2171851" y="2197701"/>
            <a:ext cx="1" cy="104691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2161341" y="3238225"/>
            <a:ext cx="828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270847" y="295711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나쁨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5101459" y="3244619"/>
            <a:ext cx="82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912368" y="3064832"/>
            <a:ext cx="3387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미세먼지로 외부활동을 추천하지는 않아요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화살표 연결선 14"/>
          <p:cNvCxnSpPr>
            <a:stCxn id="26" idx="3"/>
          </p:cNvCxnSpPr>
          <p:nvPr/>
        </p:nvCxnSpPr>
        <p:spPr>
          <a:xfrm>
            <a:off x="5092914" y="2003259"/>
            <a:ext cx="422545" cy="2375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39" idx="3"/>
          </p:cNvCxnSpPr>
          <p:nvPr/>
        </p:nvCxnSpPr>
        <p:spPr>
          <a:xfrm>
            <a:off x="5092914" y="3259246"/>
            <a:ext cx="357211" cy="1226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848567" y="3868847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else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014400" y="4559785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관광지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259" y="4939305"/>
            <a:ext cx="1586397" cy="1314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rcRect l="13356"/>
          <a:stretch/>
        </p:blipFill>
        <p:spPr>
          <a:xfrm>
            <a:off x="8431680" y="4933478"/>
            <a:ext cx="1778377" cy="1320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rcRect l="12535"/>
          <a:stretch/>
        </p:blipFill>
        <p:spPr>
          <a:xfrm>
            <a:off x="6585473" y="4933478"/>
            <a:ext cx="1654390" cy="1320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841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27671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흐름도 </a:t>
            </a:r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도서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91141" y="2586481"/>
            <a:ext cx="9809718" cy="1865588"/>
            <a:chOff x="1191862" y="2586481"/>
            <a:chExt cx="9809718" cy="1865588"/>
          </a:xfrm>
        </p:grpSpPr>
        <p:sp>
          <p:nvSpPr>
            <p:cNvPr id="14" name="직사각형 13"/>
            <p:cNvSpPr/>
            <p:nvPr/>
          </p:nvSpPr>
          <p:spPr>
            <a:xfrm>
              <a:off x="1191862" y="2696841"/>
              <a:ext cx="1555531" cy="38888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위치정보 수신 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07393" y="2586481"/>
              <a:ext cx="1783297" cy="60960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해당 위치의 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날씨 정보 출력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flipV="1">
              <a:off x="2747393" y="2891282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890690" y="2614282"/>
              <a:ext cx="819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비 또는 눈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 flipV="1">
              <a:off x="4890690" y="2891281"/>
              <a:ext cx="828000" cy="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3107393" y="3842468"/>
              <a:ext cx="1783297" cy="60960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해당 위치의 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미세먼지 정보 출력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20" name="직선 연결선 19"/>
            <p:cNvCxnSpPr>
              <a:stCxn id="14" idx="2"/>
            </p:cNvCxnSpPr>
            <p:nvPr/>
          </p:nvCxnSpPr>
          <p:spPr>
            <a:xfrm flipH="1">
              <a:off x="1969627" y="3085724"/>
              <a:ext cx="1" cy="104691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1959117" y="4126248"/>
              <a:ext cx="828000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V="1">
              <a:off x="2750182" y="4123850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pic>
          <p:nvPicPr>
            <p:cNvPr id="4100" name="Picture 4" descr="http://bimage.interpark.com/goods_image/6/4/1/8/270046418g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0651" y="2815401"/>
              <a:ext cx="918078" cy="130673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6622855" y="3298749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</a:t>
              </a:r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추천 도서</a:t>
              </a:r>
              <a:r>
                <a:rPr lang="en-US" altLang="ko-KR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]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102" name="Picture 6" descr="http://bimage.interpark.com/goods_image/9/0/2/3/268149023g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3938" y="2813920"/>
              <a:ext cx="885923" cy="13082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4104" name="Picture 8" descr="http://bimage.interpark.com/goods_image/0/5/2/4/272850524g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2672" y="2813920"/>
              <a:ext cx="938908" cy="13082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5068623" y="3845133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나쁨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 flipV="1">
              <a:off x="4899235" y="4132642"/>
              <a:ext cx="828000" cy="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" name="직선 화살표 연결선 4"/>
            <p:cNvCxnSpPr/>
            <p:nvPr/>
          </p:nvCxnSpPr>
          <p:spPr>
            <a:xfrm>
              <a:off x="5718937" y="2891281"/>
              <a:ext cx="845850" cy="5774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V="1">
              <a:off x="5727729" y="3555156"/>
              <a:ext cx="845850" cy="5774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39" name="직선 화살표 연결선 38"/>
          <p:cNvCxnSpPr/>
          <p:nvPr/>
        </p:nvCxnSpPr>
        <p:spPr>
          <a:xfrm>
            <a:off x="4898514" y="4147269"/>
            <a:ext cx="357211" cy="1226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4889969" y="2887086"/>
            <a:ext cx="422545" cy="2375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588738" y="4707429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else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04014" y="5407822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야외활동 추천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7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2654</TotalTime>
  <Words>2695</Words>
  <Application>Microsoft Office PowerPoint</Application>
  <PresentationFormat>와이드스크린</PresentationFormat>
  <Paragraphs>580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맑은 고딕</vt:lpstr>
      <vt:lpstr>나눔스퀘어OTF</vt:lpstr>
      <vt:lpstr>나눔스퀘어OTF Light</vt:lpstr>
      <vt:lpstr>Arial</vt:lpstr>
      <vt:lpstr>나눔스퀘어 Bold</vt:lpstr>
      <vt:lpstr>나눔스퀘어OTF Bold</vt:lpstr>
      <vt:lpstr>08서울남산체 EB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Lim Do Eun</dc:creator>
  <cp:lastModifiedBy>송재윤</cp:lastModifiedBy>
  <cp:revision>116</cp:revision>
  <dcterms:created xsi:type="dcterms:W3CDTF">2017-12-06T01:02:07Z</dcterms:created>
  <dcterms:modified xsi:type="dcterms:W3CDTF">2017-12-08T00:57:17Z</dcterms:modified>
</cp:coreProperties>
</file>